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63" r:id="rId4"/>
    <p:sldId id="274" r:id="rId5"/>
    <p:sldId id="273" r:id="rId6"/>
    <p:sldId id="270" r:id="rId7"/>
    <p:sldId id="259" r:id="rId8"/>
    <p:sldId id="277" r:id="rId9"/>
    <p:sldId id="278" r:id="rId10"/>
    <p:sldId id="275" r:id="rId11"/>
    <p:sldId id="276" r:id="rId12"/>
    <p:sldId id="260" r:id="rId13"/>
    <p:sldId id="280" r:id="rId14"/>
    <p:sldId id="268" r:id="rId15"/>
    <p:sldId id="262" r:id="rId16"/>
    <p:sldId id="279" r:id="rId17"/>
  </p:sldIdLst>
  <p:sldSz cx="9144000" cy="6858000" type="screen4x3"/>
  <p:notesSz cx="6858000" cy="9144000"/>
  <p:embeddedFontLst>
    <p:embeddedFont>
      <p:font typeface="나눔바른고딕" panose="020B0600000101010101" charset="-127"/>
      <p:regular r:id="rId19"/>
      <p:bold r:id="rId20"/>
    </p:embeddedFont>
    <p:embeddedFont>
      <p:font typeface="HY헤드라인M" panose="02030600000101010101" pitchFamily="18" charset="-127"/>
      <p:regular r:id="rId21"/>
    </p:embeddedFont>
    <p:embeddedFont>
      <p:font typeface="한컴 소망 B" panose="02020603020101020101" pitchFamily="18" charset="-127"/>
      <p:regular r:id="rId22"/>
    </p:embeddedFon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맑은 고딕" panose="020B0503020000020004" pitchFamily="50" charset="-127"/>
      <p:regular r:id="rId27"/>
      <p:bold r:id="rId28"/>
    </p:embeddedFont>
    <p:embeddedFont>
      <p:font typeface="휴먼명조" panose="02010504000101010101" pitchFamily="2" charset="-127"/>
      <p:regular r:id="rId29"/>
    </p:embeddedFont>
    <p:embeddedFont>
      <p:font typeface="Cambria" panose="02040503050406030204" pitchFamily="18" charset="0"/>
      <p:regular r:id="rId30"/>
      <p:bold r:id="rId31"/>
      <p:italic r:id="rId32"/>
      <p:boldItalic r:id="rId33"/>
    </p:embeddedFont>
    <p:embeddedFont>
      <p:font typeface="함초롬돋움" panose="02030504000101010101" pitchFamily="18" charset="-127"/>
      <p:regular r:id="rId34"/>
      <p:bold r:id="rId3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6859"/>
    <a:srgbClr val="F84A4A"/>
    <a:srgbClr val="442A10"/>
    <a:srgbClr val="5E3A1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17" autoAdjust="0"/>
    <p:restoredTop sz="94660"/>
  </p:normalViewPr>
  <p:slideViewPr>
    <p:cSldViewPr>
      <p:cViewPr>
        <p:scale>
          <a:sx n="117" d="100"/>
          <a:sy n="117" d="100"/>
        </p:scale>
        <p:origin x="-1062" y="18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9" Type="http://schemas.openxmlformats.org/officeDocument/2006/relationships/tableStyles" Target="tableStyles.xml"/><Relationship Id="rId21" Type="http://schemas.openxmlformats.org/officeDocument/2006/relationships/font" Target="fonts/font3.fntdata"/><Relationship Id="rId34" Type="http://schemas.openxmlformats.org/officeDocument/2006/relationships/font" Target="fonts/font1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font" Target="fonts/font15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font" Target="fonts/font17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F105EE-3A81-4BC0-87D9-221C853D08DE}" type="datetimeFigureOut">
              <a:rPr lang="ko-KR" altLang="en-US" smtClean="0"/>
              <a:t>2019-10-25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FBFDA1-3943-4E33-9D9F-5580BDE700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85170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FBFDA1-3943-4E33-9D9F-5580BDE700C6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19720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23538-6397-4BA6-9E76-BF923A275E85}" type="datetimeFigureOut">
              <a:rPr lang="ko-KR" altLang="en-US" smtClean="0"/>
              <a:t>2019-10-25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D9957-2A12-42C9-B7FB-2583F40D0D42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23538-6397-4BA6-9E76-BF923A275E85}" type="datetimeFigureOut">
              <a:rPr lang="ko-KR" altLang="en-US" smtClean="0"/>
              <a:t>2019-10-25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D9957-2A12-42C9-B7FB-2583F40D0D42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23538-6397-4BA6-9E76-BF923A275E85}" type="datetimeFigureOut">
              <a:rPr lang="ko-KR" altLang="en-US" smtClean="0"/>
              <a:t>2019-10-25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D9957-2A12-42C9-B7FB-2583F40D0D42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각 삼각형 6"/>
          <p:cNvSpPr/>
          <p:nvPr userDrawn="1"/>
        </p:nvSpPr>
        <p:spPr>
          <a:xfrm flipH="1">
            <a:off x="4571968" y="2214530"/>
            <a:ext cx="4572032" cy="4643471"/>
          </a:xfrm>
          <a:prstGeom prst="rtTriangle">
            <a:avLst/>
          </a:prstGeom>
          <a:solidFill>
            <a:schemeClr val="bg1">
              <a:lumMod val="85000"/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각 삼각형 7"/>
          <p:cNvSpPr/>
          <p:nvPr userDrawn="1"/>
        </p:nvSpPr>
        <p:spPr>
          <a:xfrm flipH="1" flipV="1">
            <a:off x="6189786" y="1"/>
            <a:ext cx="2954212" cy="3000372"/>
          </a:xfrm>
          <a:prstGeom prst="rtTriangle">
            <a:avLst/>
          </a:prstGeom>
          <a:solidFill>
            <a:schemeClr val="bg1">
              <a:lumMod val="75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23538-6397-4BA6-9E76-BF923A275E85}" type="datetimeFigureOut">
              <a:rPr lang="ko-KR" altLang="en-US" smtClean="0"/>
              <a:t>2019-10-25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D9957-2A12-42C9-B7FB-2583F40D0D42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23538-6397-4BA6-9E76-BF923A275E85}" type="datetimeFigureOut">
              <a:rPr lang="ko-KR" altLang="en-US" smtClean="0"/>
              <a:t>2019-10-25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D9957-2A12-42C9-B7FB-2583F40D0D42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23538-6397-4BA6-9E76-BF923A275E85}" type="datetimeFigureOut">
              <a:rPr lang="ko-KR" altLang="en-US" smtClean="0"/>
              <a:t>2019-10-25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D9957-2A12-42C9-B7FB-2583F40D0D42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23538-6397-4BA6-9E76-BF923A275E85}" type="datetimeFigureOut">
              <a:rPr lang="ko-KR" altLang="en-US" smtClean="0"/>
              <a:t>2019-10-25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D9957-2A12-42C9-B7FB-2583F40D0D42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23538-6397-4BA6-9E76-BF923A275E85}" type="datetimeFigureOut">
              <a:rPr lang="ko-KR" altLang="en-US" smtClean="0"/>
              <a:t>2019-10-25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D9957-2A12-42C9-B7FB-2583F40D0D42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23538-6397-4BA6-9E76-BF923A275E85}" type="datetimeFigureOut">
              <a:rPr lang="ko-KR" altLang="en-US" smtClean="0"/>
              <a:t>2019-10-25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D9957-2A12-42C9-B7FB-2583F40D0D42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23538-6397-4BA6-9E76-BF923A275E85}" type="datetimeFigureOut">
              <a:rPr lang="ko-KR" altLang="en-US" smtClean="0"/>
              <a:t>2019-10-25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D9957-2A12-42C9-B7FB-2583F40D0D42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23538-6397-4BA6-9E76-BF923A275E85}" type="datetimeFigureOut">
              <a:rPr lang="ko-KR" altLang="en-US" smtClean="0"/>
              <a:t>2019-10-25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D9957-2A12-42C9-B7FB-2583F40D0D42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323538-6397-4BA6-9E76-BF923A275E85}" type="datetimeFigureOut">
              <a:rPr lang="ko-KR" altLang="en-US" smtClean="0"/>
              <a:t>2019-10-25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2D9957-2A12-42C9-B7FB-2583F40D0D42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www.youtube.com/watch?v=_9JG-y93Dr8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ewsprime.co.kr/news/article/?no=469708" TargetMode="External"/><Relationship Id="rId2" Type="http://schemas.openxmlformats.org/officeDocument/2006/relationships/hyperlink" Target="https://www.youtube.com/watch?v=mteOB9TuYjQ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news.mt.co.kr/mtview.php?no=2019081317335147067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500034" y="4121355"/>
            <a:ext cx="2286016" cy="28575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latin typeface="한컴 소망 B" panose="02020603020101020101" pitchFamily="18" charset="-127"/>
                <a:ea typeface="한컴 소망 B" panose="02020603020101020101" pitchFamily="18" charset="-127"/>
              </a:rPr>
              <a:t>‘</a:t>
            </a:r>
            <a:r>
              <a:rPr lang="ko-KR" altLang="en-US" sz="1200" dirty="0" err="1" smtClean="0">
                <a:latin typeface="한컴 소망 B" panose="02020603020101020101" pitchFamily="18" charset="-127"/>
                <a:ea typeface="한컴 소망 B" panose="02020603020101020101" pitchFamily="18" charset="-127"/>
              </a:rPr>
              <a:t>집에가자</a:t>
            </a:r>
            <a:r>
              <a:rPr lang="en-US" altLang="ko-KR" sz="1200" dirty="0" smtClean="0">
                <a:latin typeface="한컴 소망 B" panose="02020603020101020101" pitchFamily="18" charset="-127"/>
                <a:ea typeface="한컴 소망 B" panose="02020603020101020101" pitchFamily="18" charset="-127"/>
              </a:rPr>
              <a:t>’</a:t>
            </a:r>
            <a:r>
              <a:rPr lang="ko-KR" altLang="en-US" sz="1200" dirty="0" smtClean="0">
                <a:latin typeface="한컴 소망 B" panose="02020603020101020101" pitchFamily="18" charset="-127"/>
                <a:ea typeface="한컴 소망 B" panose="02020603020101020101" pitchFamily="18" charset="-127"/>
              </a:rPr>
              <a:t> 팀</a:t>
            </a:r>
            <a:endParaRPr lang="ko-KR" altLang="en-US" sz="1200" dirty="0">
              <a:latin typeface="한컴 소망 B" panose="02020603020101020101" pitchFamily="18" charset="-127"/>
              <a:ea typeface="한컴 소망 B" panose="0202060302010102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57158" y="2182363"/>
            <a:ext cx="457203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Smart</a:t>
            </a:r>
          </a:p>
          <a:p>
            <a:r>
              <a:rPr lang="en-US" altLang="ko-KR" sz="6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Helmet</a:t>
            </a:r>
            <a:endParaRPr lang="ko-KR" altLang="en-US" sz="6000" b="1" dirty="0">
              <a:solidFill>
                <a:schemeClr val="tx1">
                  <a:lumMod val="85000"/>
                  <a:lumOff val="1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8" name="직각 삼각형 7"/>
          <p:cNvSpPr/>
          <p:nvPr/>
        </p:nvSpPr>
        <p:spPr>
          <a:xfrm flipH="1">
            <a:off x="4571968" y="2214530"/>
            <a:ext cx="4572032" cy="4643471"/>
          </a:xfrm>
          <a:prstGeom prst="rtTriangle">
            <a:avLst/>
          </a:prstGeom>
          <a:solidFill>
            <a:schemeClr val="bg1">
              <a:lumMod val="85000"/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각 삼각형 10"/>
          <p:cNvSpPr/>
          <p:nvPr/>
        </p:nvSpPr>
        <p:spPr>
          <a:xfrm flipH="1" flipV="1">
            <a:off x="6189786" y="1"/>
            <a:ext cx="2954212" cy="3000372"/>
          </a:xfrm>
          <a:prstGeom prst="rtTriangle">
            <a:avLst/>
          </a:prstGeom>
          <a:solidFill>
            <a:schemeClr val="bg1">
              <a:lumMod val="75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6768754" y="6146720"/>
            <a:ext cx="241175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휴먼명조" panose="02010504000101010101" pitchFamily="2" charset="-127"/>
                <a:ea typeface="휴먼명조" panose="02010504000101010101" pitchFamily="2" charset="-127"/>
              </a:rPr>
              <a:t>5</a:t>
            </a:r>
            <a:r>
              <a:rPr lang="ko-KR" altLang="en-US" sz="1400" dirty="0">
                <a:latin typeface="휴먼명조" panose="02010504000101010101" pitchFamily="2" charset="-127"/>
                <a:ea typeface="휴먼명조" panose="02010504000101010101" pitchFamily="2" charset="-127"/>
              </a:rPr>
              <a:t>군단 </a:t>
            </a:r>
            <a:r>
              <a:rPr lang="ko-KR" altLang="en-US" sz="1400" dirty="0" smtClean="0">
                <a:latin typeface="휴먼명조" panose="02010504000101010101" pitchFamily="2" charset="-127"/>
                <a:ea typeface="휴먼명조" panose="02010504000101010101" pitchFamily="2" charset="-127"/>
              </a:rPr>
              <a:t>            정준원</a:t>
            </a:r>
            <a:endParaRPr lang="en-US" altLang="ko-KR" sz="1400" dirty="0" smtClean="0">
              <a:latin typeface="휴먼명조" panose="02010504000101010101" pitchFamily="2" charset="-127"/>
              <a:ea typeface="휴먼명조" panose="02010504000101010101" pitchFamily="2" charset="-127"/>
            </a:endParaRPr>
          </a:p>
          <a:p>
            <a:r>
              <a:rPr lang="ko-KR" altLang="en-US" sz="1400" dirty="0" err="1" smtClean="0">
                <a:latin typeface="휴먼명조" panose="02010504000101010101" pitchFamily="2" charset="-127"/>
                <a:ea typeface="휴먼명조" panose="02010504000101010101" pitchFamily="2" charset="-127"/>
              </a:rPr>
              <a:t>수도군지단</a:t>
            </a:r>
            <a:r>
              <a:rPr lang="ko-KR" altLang="en-US" sz="1400" dirty="0" smtClean="0">
                <a:latin typeface="휴먼명조" panose="02010504000101010101" pitchFamily="2" charset="-127"/>
                <a:ea typeface="휴먼명조" panose="02010504000101010101" pitchFamily="2" charset="-127"/>
              </a:rPr>
              <a:t>        조진환</a:t>
            </a:r>
            <a:endParaRPr lang="en-US" altLang="ko-KR" sz="1400" dirty="0">
              <a:latin typeface="휴먼명조" panose="02010504000101010101" pitchFamily="2" charset="-127"/>
              <a:ea typeface="휴먼명조" panose="02010504000101010101" pitchFamily="2" charset="-127"/>
            </a:endParaRPr>
          </a:p>
          <a:p>
            <a:r>
              <a:rPr lang="en-US" altLang="ko-KR" sz="1400" dirty="0" smtClean="0">
                <a:latin typeface="휴먼명조" panose="02010504000101010101" pitchFamily="2" charset="-127"/>
                <a:ea typeface="휴먼명조" panose="02010504000101010101" pitchFamily="2" charset="-127"/>
              </a:rPr>
              <a:t>6</a:t>
            </a:r>
            <a:r>
              <a:rPr lang="ko-KR" altLang="en-US" sz="1400" dirty="0" smtClean="0">
                <a:latin typeface="휴먼명조" panose="02010504000101010101" pitchFamily="2" charset="-127"/>
                <a:ea typeface="휴먼명조" panose="02010504000101010101" pitchFamily="2" charset="-127"/>
              </a:rPr>
              <a:t>포병여단         김경현</a:t>
            </a:r>
            <a:endParaRPr lang="ko-KR" altLang="en-US" sz="1400" dirty="0">
              <a:latin typeface="휴먼명조" panose="02010504000101010101" pitchFamily="2" charset="-127"/>
              <a:ea typeface="휴먼명조" panose="02010504000101010101" pitchFamily="2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767232" y="5762447"/>
            <a:ext cx="2269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latin typeface="Cambria" panose="02040503050406030204" pitchFamily="18" charset="0"/>
              </a:rPr>
              <a:t>Oct. 25 2019 OSAM</a:t>
            </a:r>
            <a:endParaRPr lang="ko-KR" altLang="en-US" dirty="0">
              <a:latin typeface="Cambria" panose="020405030504060302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14282" y="191145"/>
            <a:ext cx="39290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03</a:t>
            </a:r>
            <a:r>
              <a:rPr lang="ko-KR" alt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개발 과정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214282" y="641388"/>
            <a:ext cx="1928826" cy="1531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64949" y="3648109"/>
            <a:ext cx="2573777" cy="3431703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79" r="30270"/>
          <a:stretch/>
        </p:blipFill>
        <p:spPr>
          <a:xfrm>
            <a:off x="2915816" y="2400151"/>
            <a:ext cx="3086747" cy="273559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50" r="28839"/>
          <a:stretch/>
        </p:blipFill>
        <p:spPr>
          <a:xfrm>
            <a:off x="5724128" y="615371"/>
            <a:ext cx="3190668" cy="2701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438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14282" y="231031"/>
            <a:ext cx="39290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03</a:t>
            </a:r>
            <a:r>
              <a:rPr lang="ko-KR" alt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개발 과정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214282" y="641388"/>
            <a:ext cx="1928826" cy="1531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949" y="4005772"/>
            <a:ext cx="2573777" cy="2716376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3464" y="2400151"/>
            <a:ext cx="2711450" cy="273559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128" y="778024"/>
            <a:ext cx="3190668" cy="2376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473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214282" y="641388"/>
            <a:ext cx="1928826" cy="1531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82861" y="188641"/>
            <a:ext cx="32775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04</a:t>
            </a:r>
            <a:r>
              <a:rPr lang="ko-KR" alt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시연 영상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1026" name="Picture 2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628800"/>
            <a:ext cx="8244408" cy="3669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214282" y="641388"/>
            <a:ext cx="1928826" cy="1531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82861" y="188641"/>
            <a:ext cx="32775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05</a:t>
            </a:r>
            <a:r>
              <a:rPr lang="ko-KR" alt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시장 효과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152" y="1052736"/>
            <a:ext cx="2183291" cy="2304256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565" y="1052736"/>
            <a:ext cx="2676525" cy="2162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1187888" y="4581128"/>
            <a:ext cx="2376000" cy="396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속도 </a:t>
            </a:r>
            <a:r>
              <a:rPr lang="ko-KR" altLang="en-US" sz="1200" dirty="0" err="1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감소시</a:t>
            </a:r>
            <a:r>
              <a:rPr lang="ko-KR" altLang="en-US" sz="12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12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led</a:t>
            </a:r>
            <a:r>
              <a:rPr lang="ko-KR" altLang="en-US" sz="12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로 알려줌</a:t>
            </a:r>
            <a:endParaRPr lang="ko-KR" altLang="en-US" sz="1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187888" y="5193196"/>
            <a:ext cx="2376000" cy="39604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애플워치</a:t>
            </a:r>
            <a:r>
              <a:rPr lang="ko-KR" altLang="en-US" sz="12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 연동 가능</a:t>
            </a:r>
            <a:endParaRPr lang="ko-KR" altLang="en-US" sz="1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187888" y="5805264"/>
            <a:ext cx="2376000" cy="396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방향 </a:t>
            </a:r>
            <a:r>
              <a:rPr lang="ko-KR" altLang="en-US" sz="1200" dirty="0" err="1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지시등</a:t>
            </a:r>
            <a:r>
              <a:rPr lang="en-US" altLang="ko-KR" sz="12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sz="12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수동</a:t>
            </a:r>
            <a:r>
              <a:rPr lang="en-US" altLang="ko-KR" sz="12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lang="ko-KR" altLang="en-US" sz="1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940152" y="4581128"/>
            <a:ext cx="2376000" cy="396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앞이랑 가까워지면 </a:t>
            </a:r>
            <a:r>
              <a:rPr lang="ko-KR" altLang="en-US" sz="1200" dirty="0" err="1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부저</a:t>
            </a:r>
            <a:endParaRPr lang="en-US" altLang="ko-KR" sz="1200" dirty="0" smtClean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ko-KR" altLang="en-US" sz="12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뒤랑 가까워지면 </a:t>
            </a:r>
            <a:r>
              <a:rPr lang="en-US" altLang="ko-KR" sz="12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led</a:t>
            </a:r>
            <a:endParaRPr lang="ko-KR" altLang="en-US" sz="1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940152" y="5193240"/>
            <a:ext cx="2376000" cy="396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휴대폰과 연동 가능</a:t>
            </a:r>
            <a:r>
              <a:rPr lang="en-US" altLang="ko-KR" sz="12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sz="12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예정</a:t>
            </a:r>
            <a:r>
              <a:rPr lang="en-US" altLang="ko-KR" sz="12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lang="ko-KR" altLang="en-US" sz="1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940416" y="5805264"/>
            <a:ext cx="2376000" cy="396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네비게이션</a:t>
            </a:r>
            <a:r>
              <a:rPr lang="ko-KR" altLang="en-US" sz="12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 기능을 통한</a:t>
            </a:r>
            <a:endParaRPr lang="en-US" altLang="ko-KR" sz="1200" dirty="0" smtClean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ko-KR" altLang="en-US" sz="12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방향 </a:t>
            </a:r>
            <a:r>
              <a:rPr lang="ko-KR" altLang="en-US" sz="1200" dirty="0" err="1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지시등</a:t>
            </a:r>
            <a:r>
              <a:rPr lang="en-US" altLang="ko-KR" sz="12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sz="12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자동</a:t>
            </a:r>
            <a:r>
              <a:rPr lang="en-US" altLang="ko-KR" sz="12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lang="ko-KR" altLang="en-US" sz="1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334" y="3429000"/>
            <a:ext cx="2143125" cy="79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7" y="3528724"/>
            <a:ext cx="1440159" cy="6908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그룹 6"/>
          <p:cNvGrpSpPr/>
          <p:nvPr/>
        </p:nvGrpSpPr>
        <p:grpSpPr>
          <a:xfrm>
            <a:off x="6990086" y="3573016"/>
            <a:ext cx="534242" cy="534242"/>
            <a:chOff x="6672307" y="3573016"/>
            <a:chExt cx="534242" cy="534242"/>
          </a:xfrm>
        </p:grpSpPr>
        <p:sp>
          <p:nvSpPr>
            <p:cNvPr id="16" name="직사각형 15"/>
            <p:cNvSpPr/>
            <p:nvPr/>
          </p:nvSpPr>
          <p:spPr>
            <a:xfrm rot="16200000">
              <a:off x="6876256" y="3578744"/>
              <a:ext cx="126344" cy="53424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6876256" y="3573016"/>
              <a:ext cx="126344" cy="53424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9" name="그림 1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3459" y="3424165"/>
            <a:ext cx="899968" cy="899968"/>
          </a:xfrm>
          <a:prstGeom prst="rect">
            <a:avLst/>
          </a:prstGeom>
        </p:spPr>
      </p:pic>
      <p:grpSp>
        <p:nvGrpSpPr>
          <p:cNvPr id="15" name="그룹 14"/>
          <p:cNvGrpSpPr/>
          <p:nvPr/>
        </p:nvGrpSpPr>
        <p:grpSpPr>
          <a:xfrm>
            <a:off x="4227257" y="3212976"/>
            <a:ext cx="864096" cy="1004494"/>
            <a:chOff x="4227257" y="3212976"/>
            <a:chExt cx="864096" cy="1004494"/>
          </a:xfrm>
        </p:grpSpPr>
        <p:sp>
          <p:nvSpPr>
            <p:cNvPr id="14" name="직사각형 13"/>
            <p:cNvSpPr/>
            <p:nvPr/>
          </p:nvSpPr>
          <p:spPr>
            <a:xfrm rot="2700000">
              <a:off x="4227257" y="3573016"/>
              <a:ext cx="864096" cy="14401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/>
            <p:cNvSpPr/>
            <p:nvPr/>
          </p:nvSpPr>
          <p:spPr>
            <a:xfrm rot="18900000">
              <a:off x="4227257" y="4073454"/>
              <a:ext cx="864096" cy="14401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105973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14282" y="156426"/>
            <a:ext cx="30003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06</a:t>
            </a:r>
            <a:r>
              <a:rPr lang="ko-KR" alt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사용자 가이드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214282" y="641388"/>
            <a:ext cx="1928826" cy="1531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정오각형 5"/>
          <p:cNvSpPr/>
          <p:nvPr/>
        </p:nvSpPr>
        <p:spPr>
          <a:xfrm>
            <a:off x="3037830" y="2071679"/>
            <a:ext cx="3068340" cy="2857520"/>
          </a:xfrm>
          <a:prstGeom prst="pentag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3200" dirty="0"/>
          </a:p>
        </p:txBody>
      </p:sp>
      <p:sp>
        <p:nvSpPr>
          <p:cNvPr id="7" name="TextBox 6"/>
          <p:cNvSpPr txBox="1"/>
          <p:nvPr/>
        </p:nvSpPr>
        <p:spPr>
          <a:xfrm>
            <a:off x="3786182" y="571480"/>
            <a:ext cx="1571636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 smtClean="0">
                <a:solidFill>
                  <a:srgbClr val="F56859"/>
                </a:solidFill>
                <a:latin typeface="나눔바른고딕" pitchFamily="50" charset="-127"/>
                <a:ea typeface="나눔바른고딕" pitchFamily="50" charset="-127"/>
              </a:rPr>
              <a:t>01</a:t>
            </a:r>
          </a:p>
          <a:p>
            <a:pPr algn="ctr"/>
            <a:r>
              <a:rPr lang="ko-KR" altLang="en-US" dirty="0" smtClean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안전</a:t>
            </a:r>
            <a:r>
              <a:rPr lang="ko-KR" altLang="en-US" sz="1400" dirty="0" smtClean="0">
                <a:latin typeface="나눔바른고딕" pitchFamily="50" charset="-127"/>
                <a:ea typeface="나눔바른고딕" pitchFamily="50" charset="-127"/>
              </a:rPr>
              <a:t>  </a:t>
            </a:r>
            <a:endParaRPr lang="en-US" altLang="ko-KR" sz="1400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214414" y="2420962"/>
            <a:ext cx="1571636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 smtClean="0">
                <a:solidFill>
                  <a:srgbClr val="F56859"/>
                </a:solidFill>
                <a:latin typeface="나눔바른고딕" pitchFamily="50" charset="-127"/>
                <a:ea typeface="나눔바른고딕" pitchFamily="50" charset="-127"/>
              </a:rPr>
              <a:t>02</a:t>
            </a:r>
          </a:p>
          <a:p>
            <a:pPr algn="ctr"/>
            <a:r>
              <a:rPr lang="ko-KR" altLang="en-US" dirty="0" err="1" smtClean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네비게이션</a:t>
            </a:r>
            <a:endParaRPr lang="en-US" altLang="ko-KR" dirty="0" smtClean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57224" y="3413754"/>
            <a:ext cx="22860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초행길</a:t>
            </a:r>
            <a:r>
              <a:rPr lang="en-US" altLang="ko-KR" sz="1400" dirty="0" smtClean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, </a:t>
            </a:r>
            <a:r>
              <a:rPr lang="ko-KR" altLang="en-US" sz="1400" dirty="0" smtClean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두렵지 </a:t>
            </a:r>
            <a:r>
              <a:rPr lang="ko-KR" altLang="en-US" sz="1400" dirty="0" smtClean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않습니다</a:t>
            </a:r>
            <a:endParaRPr lang="en-US" altLang="ko-KR" sz="1400" dirty="0" smtClean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286512" y="2428869"/>
            <a:ext cx="1571636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 smtClean="0">
                <a:solidFill>
                  <a:srgbClr val="F56859"/>
                </a:solidFill>
                <a:latin typeface="나눔바른고딕" pitchFamily="50" charset="-127"/>
                <a:ea typeface="나눔바른고딕" pitchFamily="50" charset="-127"/>
              </a:rPr>
              <a:t>03</a:t>
            </a:r>
          </a:p>
          <a:p>
            <a:pPr algn="ctr"/>
            <a:r>
              <a:rPr lang="ko-KR" altLang="en-US" dirty="0" smtClean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자외선 차단</a:t>
            </a:r>
            <a:endParaRPr lang="en-US" altLang="ko-KR" dirty="0" smtClean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878498" y="3405846"/>
            <a:ext cx="2387664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넓은 안전모의 챙이</a:t>
            </a:r>
            <a:endParaRPr lang="en-US" altLang="ko-KR" sz="1400" dirty="0" smtClean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algn="ctr"/>
            <a:r>
              <a:rPr lang="en-US" altLang="ko-KR" sz="1400" dirty="0" smtClean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UV light</a:t>
            </a:r>
            <a:r>
              <a:rPr lang="ko-KR" altLang="en-US" sz="1400" dirty="0" smtClean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를 차단해 줍니다</a:t>
            </a:r>
            <a:endParaRPr lang="en-US" altLang="ko-KR" sz="1400" dirty="0" smtClean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algn="ctr"/>
            <a:r>
              <a:rPr lang="en-US" altLang="ko-KR" sz="900" dirty="0" smtClean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SPF 0 , PA</a:t>
            </a:r>
            <a:endParaRPr lang="ko-KR" altLang="en-US" sz="900" dirty="0" smtClean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428860" y="4786323"/>
            <a:ext cx="1571636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 smtClean="0">
                <a:solidFill>
                  <a:srgbClr val="F56859"/>
                </a:solidFill>
                <a:latin typeface="나눔바른고딕" pitchFamily="50" charset="-127"/>
                <a:ea typeface="나눔바른고딕" pitchFamily="50" charset="-127"/>
              </a:rPr>
              <a:t>04</a:t>
            </a:r>
          </a:p>
          <a:p>
            <a:pPr algn="ctr"/>
            <a:r>
              <a:rPr lang="ko-KR" altLang="en-US" dirty="0" smtClean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매력 어필</a:t>
            </a:r>
            <a:endParaRPr lang="en-US" altLang="ko-KR" dirty="0" smtClean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172084" y="4786459"/>
            <a:ext cx="1571636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 smtClean="0">
                <a:solidFill>
                  <a:srgbClr val="F56859"/>
                </a:solidFill>
                <a:latin typeface="나눔바른고딕" pitchFamily="50" charset="-127"/>
                <a:ea typeface="나눔바른고딕" pitchFamily="50" charset="-127"/>
              </a:rPr>
              <a:t>05</a:t>
            </a:r>
          </a:p>
          <a:p>
            <a:pPr algn="ctr"/>
            <a:r>
              <a:rPr lang="ko-KR" altLang="en-US" dirty="0" smtClean="0"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dirty="0" smtClean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인</a:t>
            </a:r>
            <a:r>
              <a:rPr lang="en-US" altLang="ko-KR" dirty="0" smtClean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-</a:t>
            </a:r>
            <a:r>
              <a:rPr lang="ko-KR" altLang="en-US" dirty="0" smtClean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싸</a:t>
            </a:r>
            <a:endParaRPr lang="en-US" altLang="ko-KR" dirty="0" smtClean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886332" y="5771344"/>
            <a:ext cx="21431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친구가 없는 당신도</a:t>
            </a:r>
            <a:endParaRPr lang="en-US" altLang="ko-KR" sz="1400" dirty="0" smtClean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algn="ctr"/>
            <a:r>
              <a:rPr lang="ko-KR" altLang="en-US" sz="1400" dirty="0" smtClean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인</a:t>
            </a:r>
            <a:r>
              <a:rPr lang="en-US" altLang="ko-KR" sz="1400" dirty="0" smtClean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-</a:t>
            </a:r>
            <a:r>
              <a:rPr lang="ko-KR" altLang="en-US" sz="1400" dirty="0" err="1" smtClean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싸로</a:t>
            </a:r>
            <a:r>
              <a:rPr lang="ko-KR" altLang="en-US" sz="1400" dirty="0" smtClean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만들어 줍니다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0189" y="2505046"/>
            <a:ext cx="2324821" cy="2324821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3413146" y="1494810"/>
            <a:ext cx="23177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이불 밖은 위험하지만</a:t>
            </a:r>
            <a:endParaRPr lang="en-US" altLang="ko-KR" sz="1400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algn="ctr"/>
            <a:r>
              <a:rPr lang="ko-KR" altLang="en-US" sz="1400" dirty="0" smtClean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조금 덜 위험할 수 있습니다</a:t>
            </a:r>
            <a:endParaRPr lang="en-US" altLang="ko-KR" sz="1400" dirty="0" smtClean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143108" y="5762374"/>
            <a:ext cx="21431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내가 갈 방향을 알려주는</a:t>
            </a:r>
            <a:endParaRPr lang="en-US" altLang="ko-KR" sz="1400" dirty="0" smtClean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algn="ctr"/>
            <a:r>
              <a:rPr lang="ko-KR" altLang="en-US" sz="1400" dirty="0" smtClean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매력 있는 사람이 됩니다</a:t>
            </a:r>
          </a:p>
        </p:txBody>
      </p:sp>
    </p:spTree>
    <p:extLst>
      <p:ext uri="{BB962C8B-B14F-4D97-AF65-F5344CB8AC3E}">
        <p14:creationId xmlns:p14="http://schemas.microsoft.com/office/powerpoint/2010/main" val="1899318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7158" y="2182363"/>
            <a:ext cx="457203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THANK</a:t>
            </a:r>
          </a:p>
          <a:p>
            <a:r>
              <a:rPr lang="en-US" altLang="ko-KR" sz="6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YOU</a:t>
            </a:r>
            <a:endParaRPr lang="ko-KR" altLang="en-US" sz="6000" b="1" dirty="0">
              <a:solidFill>
                <a:schemeClr val="tx1">
                  <a:lumMod val="85000"/>
                  <a:lumOff val="1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6" name="직각 삼각형 5"/>
          <p:cNvSpPr/>
          <p:nvPr/>
        </p:nvSpPr>
        <p:spPr>
          <a:xfrm flipH="1">
            <a:off x="4571968" y="2214530"/>
            <a:ext cx="4572032" cy="4643471"/>
          </a:xfrm>
          <a:prstGeom prst="rtTriangle">
            <a:avLst/>
          </a:prstGeom>
          <a:solidFill>
            <a:schemeClr val="bg1">
              <a:lumMod val="85000"/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각 삼각형 6"/>
          <p:cNvSpPr/>
          <p:nvPr/>
        </p:nvSpPr>
        <p:spPr>
          <a:xfrm flipH="1" flipV="1">
            <a:off x="6195063" y="0"/>
            <a:ext cx="2954212" cy="3000372"/>
          </a:xfrm>
          <a:prstGeom prst="rtTriangle">
            <a:avLst/>
          </a:prstGeom>
          <a:solidFill>
            <a:schemeClr val="bg1">
              <a:lumMod val="75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500034" y="4121355"/>
            <a:ext cx="2286016" cy="28575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latin typeface="한컴 소망 B" panose="02020603020101020101" pitchFamily="18" charset="-127"/>
                <a:ea typeface="한컴 소망 B" panose="02020603020101020101" pitchFamily="18" charset="-127"/>
              </a:rPr>
              <a:t>‘</a:t>
            </a:r>
            <a:r>
              <a:rPr lang="ko-KR" altLang="en-US" sz="1200" dirty="0" err="1" smtClean="0">
                <a:latin typeface="한컴 소망 B" panose="02020603020101020101" pitchFamily="18" charset="-127"/>
                <a:ea typeface="한컴 소망 B" panose="02020603020101020101" pitchFamily="18" charset="-127"/>
              </a:rPr>
              <a:t>집에가자</a:t>
            </a:r>
            <a:r>
              <a:rPr lang="en-US" altLang="ko-KR" sz="1200" dirty="0" smtClean="0">
                <a:latin typeface="한컴 소망 B" panose="02020603020101020101" pitchFamily="18" charset="-127"/>
                <a:ea typeface="한컴 소망 B" panose="02020603020101020101" pitchFamily="18" charset="-127"/>
              </a:rPr>
              <a:t>’</a:t>
            </a:r>
            <a:r>
              <a:rPr lang="ko-KR" altLang="en-US" sz="1200" dirty="0" smtClean="0">
                <a:latin typeface="한컴 소망 B" panose="02020603020101020101" pitchFamily="18" charset="-127"/>
                <a:ea typeface="한컴 소망 B" panose="02020603020101020101" pitchFamily="18" charset="-127"/>
              </a:rPr>
              <a:t> 팀</a:t>
            </a:r>
            <a:endParaRPr lang="ko-KR" altLang="en-US" sz="1200" dirty="0">
              <a:latin typeface="한컴 소망 B" panose="02020603020101020101" pitchFamily="18" charset="-127"/>
              <a:ea typeface="한컴 소망 B" panose="020206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768754" y="6146720"/>
            <a:ext cx="241175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휴먼명조" panose="02010504000101010101" pitchFamily="2" charset="-127"/>
                <a:ea typeface="휴먼명조" panose="02010504000101010101" pitchFamily="2" charset="-127"/>
              </a:rPr>
              <a:t>5</a:t>
            </a:r>
            <a:r>
              <a:rPr lang="ko-KR" altLang="en-US" sz="1400" dirty="0">
                <a:latin typeface="휴먼명조" panose="02010504000101010101" pitchFamily="2" charset="-127"/>
                <a:ea typeface="휴먼명조" panose="02010504000101010101" pitchFamily="2" charset="-127"/>
              </a:rPr>
              <a:t>군단 </a:t>
            </a:r>
            <a:r>
              <a:rPr lang="ko-KR" altLang="en-US" sz="1400" dirty="0" smtClean="0">
                <a:latin typeface="휴먼명조" panose="02010504000101010101" pitchFamily="2" charset="-127"/>
                <a:ea typeface="휴먼명조" panose="02010504000101010101" pitchFamily="2" charset="-127"/>
              </a:rPr>
              <a:t>            정진원</a:t>
            </a:r>
            <a:endParaRPr lang="en-US" altLang="ko-KR" sz="1400" dirty="0" smtClean="0">
              <a:latin typeface="휴먼명조" panose="02010504000101010101" pitchFamily="2" charset="-127"/>
              <a:ea typeface="휴먼명조" panose="02010504000101010101" pitchFamily="2" charset="-127"/>
            </a:endParaRPr>
          </a:p>
          <a:p>
            <a:r>
              <a:rPr lang="ko-KR" altLang="en-US" sz="1400" dirty="0" err="1" smtClean="0">
                <a:latin typeface="휴먼명조" panose="02010504000101010101" pitchFamily="2" charset="-127"/>
                <a:ea typeface="휴먼명조" panose="02010504000101010101" pitchFamily="2" charset="-127"/>
              </a:rPr>
              <a:t>수도군지단</a:t>
            </a:r>
            <a:r>
              <a:rPr lang="en-US" altLang="ko-KR" sz="1400" dirty="0">
                <a:latin typeface="휴먼명조" panose="02010504000101010101" pitchFamily="2" charset="-127"/>
                <a:ea typeface="휴먼명조" panose="02010504000101010101" pitchFamily="2" charset="-127"/>
              </a:rPr>
              <a:t>	 </a:t>
            </a:r>
            <a:r>
              <a:rPr lang="en-US" altLang="ko-KR" sz="1400" dirty="0" smtClean="0">
                <a:latin typeface="휴먼명조" panose="02010504000101010101" pitchFamily="2" charset="-127"/>
                <a:ea typeface="휴먼명조" panose="02010504000101010101" pitchFamily="2" charset="-127"/>
              </a:rPr>
              <a:t>       </a:t>
            </a:r>
            <a:r>
              <a:rPr lang="ko-KR" altLang="en-US" sz="1400" dirty="0" smtClean="0">
                <a:latin typeface="휴먼명조" panose="02010504000101010101" pitchFamily="2" charset="-127"/>
                <a:ea typeface="휴먼명조" panose="02010504000101010101" pitchFamily="2" charset="-127"/>
              </a:rPr>
              <a:t>조진환</a:t>
            </a:r>
            <a:endParaRPr lang="en-US" altLang="ko-KR" sz="1400" dirty="0">
              <a:latin typeface="휴먼명조" panose="02010504000101010101" pitchFamily="2" charset="-127"/>
              <a:ea typeface="휴먼명조" panose="02010504000101010101" pitchFamily="2" charset="-127"/>
            </a:endParaRPr>
          </a:p>
          <a:p>
            <a:r>
              <a:rPr lang="en-US" altLang="ko-KR" sz="1400" dirty="0" smtClean="0">
                <a:latin typeface="휴먼명조" panose="02010504000101010101" pitchFamily="2" charset="-127"/>
                <a:ea typeface="휴먼명조" panose="02010504000101010101" pitchFamily="2" charset="-127"/>
              </a:rPr>
              <a:t>6</a:t>
            </a:r>
            <a:r>
              <a:rPr lang="ko-KR" altLang="en-US" sz="1400" dirty="0" smtClean="0">
                <a:latin typeface="휴먼명조" panose="02010504000101010101" pitchFamily="2" charset="-127"/>
                <a:ea typeface="휴먼명조" panose="02010504000101010101" pitchFamily="2" charset="-127"/>
              </a:rPr>
              <a:t>포병여단         김경현</a:t>
            </a:r>
            <a:endParaRPr lang="ko-KR" altLang="en-US" sz="1400" dirty="0">
              <a:latin typeface="휴먼명조" panose="02010504000101010101" pitchFamily="2" charset="-127"/>
              <a:ea typeface="휴먼명조" panose="02010504000101010101" pitchFamily="2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767232" y="5762447"/>
            <a:ext cx="2269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latin typeface="Cambria" panose="02040503050406030204" pitchFamily="18" charset="0"/>
              </a:rPr>
              <a:t>Oct. 25 2019 OSAM</a:t>
            </a:r>
            <a:endParaRPr lang="ko-KR" altLang="en-US" dirty="0">
              <a:latin typeface="Cambria" panose="020405030504060302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14282" y="191145"/>
            <a:ext cx="47087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6) </a:t>
            </a:r>
            <a:r>
              <a:rPr lang="ko-KR" alt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출처</a:t>
            </a:r>
            <a:endParaRPr lang="ko-KR" altLang="en-US" sz="2400" b="1" dirty="0">
              <a:solidFill>
                <a:schemeClr val="tx1">
                  <a:lumMod val="85000"/>
                  <a:lumOff val="1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214282" y="641388"/>
            <a:ext cx="1928826" cy="1531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178695" y="1772816"/>
            <a:ext cx="6705673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 smtClean="0"/>
              <a:t>따릉이</a:t>
            </a:r>
            <a:r>
              <a:rPr lang="ko-KR" altLang="en-US" sz="1600" dirty="0" smtClean="0"/>
              <a:t> </a:t>
            </a:r>
            <a:r>
              <a:rPr lang="ko-KR" altLang="en-US" sz="1600" dirty="0"/>
              <a:t>안전모 무료 대여</a:t>
            </a:r>
            <a:r>
              <a:rPr lang="en-US" altLang="ko-KR" sz="1600" dirty="0"/>
              <a:t>, </a:t>
            </a:r>
            <a:r>
              <a:rPr lang="ko-KR" altLang="en-US" sz="1600" dirty="0"/>
              <a:t>실효성 논란에 </a:t>
            </a:r>
            <a:r>
              <a:rPr lang="en-US" altLang="ko-KR" sz="1600" dirty="0"/>
              <a:t>'</a:t>
            </a:r>
            <a:r>
              <a:rPr lang="ko-KR" altLang="en-US" sz="1600" dirty="0"/>
              <a:t>폐지 </a:t>
            </a:r>
            <a:r>
              <a:rPr lang="ko-KR" altLang="en-US" sz="1600" dirty="0" smtClean="0"/>
              <a:t>단계</a:t>
            </a:r>
            <a:r>
              <a:rPr lang="en-US" altLang="ko-KR" sz="1600" dirty="0" smtClean="0"/>
              <a:t>‘[</a:t>
            </a:r>
            <a:r>
              <a:rPr lang="en-US" altLang="ko-KR" sz="1600" dirty="0" err="1" smtClean="0"/>
              <a:t>tbs</a:t>
            </a:r>
            <a:r>
              <a:rPr lang="ko-KR" altLang="en-US" sz="1600" dirty="0" err="1" smtClean="0"/>
              <a:t>시민의방송</a:t>
            </a:r>
            <a:r>
              <a:rPr lang="en-US" altLang="ko-KR" sz="1600" dirty="0" smtClean="0"/>
              <a:t>]</a:t>
            </a:r>
          </a:p>
          <a:p>
            <a:r>
              <a:rPr lang="en-US" altLang="ko-KR" sz="1600" dirty="0">
                <a:hlinkClick r:id="rId2"/>
              </a:rPr>
              <a:t>https://</a:t>
            </a:r>
            <a:r>
              <a:rPr lang="en-US" altLang="ko-KR" sz="1600" dirty="0" smtClean="0">
                <a:hlinkClick r:id="rId2"/>
              </a:rPr>
              <a:t>www.youtube.com/watch?v=mteOB9TuYjQ</a:t>
            </a:r>
            <a:endParaRPr lang="en-US" altLang="ko-KR" sz="1600" dirty="0" smtClean="0"/>
          </a:p>
          <a:p>
            <a:endParaRPr lang="en-US" altLang="ko-KR" sz="1600" dirty="0" smtClean="0"/>
          </a:p>
          <a:p>
            <a:endParaRPr lang="en-US" altLang="ko-KR" sz="1600" dirty="0" smtClean="0"/>
          </a:p>
          <a:p>
            <a:endParaRPr lang="en-US" altLang="ko-KR" sz="1600" dirty="0" smtClean="0"/>
          </a:p>
          <a:p>
            <a:endParaRPr lang="en-US" altLang="ko-KR" sz="1600" dirty="0" smtClean="0"/>
          </a:p>
          <a:p>
            <a:r>
              <a:rPr lang="ko-KR" altLang="en-US" sz="1600" dirty="0"/>
              <a:t>전동 </a:t>
            </a:r>
            <a:r>
              <a:rPr lang="ko-KR" altLang="en-US" sz="1600" dirty="0" err="1"/>
              <a:t>킥보드</a:t>
            </a:r>
            <a:r>
              <a:rPr lang="ko-KR" altLang="en-US" sz="1600" dirty="0"/>
              <a:t> 사고 </a:t>
            </a:r>
            <a:r>
              <a:rPr lang="en-US" altLang="ko-KR" sz="1600" dirty="0"/>
              <a:t>5</a:t>
            </a:r>
            <a:r>
              <a:rPr lang="ko-KR" altLang="en-US" sz="1600" dirty="0"/>
              <a:t>배 증가 </a:t>
            </a:r>
            <a:r>
              <a:rPr lang="en-US" altLang="ko-KR" sz="1600" dirty="0"/>
              <a:t>'</a:t>
            </a:r>
            <a:r>
              <a:rPr lang="ko-KR" altLang="en-US" sz="1600" dirty="0"/>
              <a:t>안전모 미착용 비율 </a:t>
            </a:r>
            <a:r>
              <a:rPr lang="en-US" altLang="ko-KR" sz="1600" dirty="0"/>
              <a:t>87%'</a:t>
            </a:r>
          </a:p>
          <a:p>
            <a:r>
              <a:rPr lang="en-US" altLang="ko-KR" sz="1600" dirty="0">
                <a:hlinkClick r:id="rId3"/>
              </a:rPr>
              <a:t>http://www.newsprime.co.kr/news/article/?</a:t>
            </a:r>
            <a:r>
              <a:rPr lang="en-US" altLang="ko-KR" sz="1600" dirty="0" smtClean="0">
                <a:hlinkClick r:id="rId3"/>
              </a:rPr>
              <a:t>no=469708</a:t>
            </a:r>
            <a:endParaRPr lang="en-US" altLang="ko-KR" sz="1600" dirty="0" smtClean="0"/>
          </a:p>
          <a:p>
            <a:endParaRPr lang="en-US" altLang="ko-KR" sz="1600" dirty="0" smtClean="0"/>
          </a:p>
          <a:p>
            <a:endParaRPr lang="en-US" altLang="ko-KR" sz="1600" dirty="0" smtClean="0"/>
          </a:p>
          <a:p>
            <a:endParaRPr lang="en-US" altLang="ko-KR" sz="1600" dirty="0"/>
          </a:p>
          <a:p>
            <a:endParaRPr lang="en-US" altLang="ko-KR" sz="1600" dirty="0" smtClean="0"/>
          </a:p>
          <a:p>
            <a:r>
              <a:rPr lang="ko-KR" altLang="en-US" sz="1600" dirty="0"/>
              <a:t>공유 </a:t>
            </a:r>
            <a:r>
              <a:rPr lang="ko-KR" altLang="en-US" sz="1600" dirty="0" err="1"/>
              <a:t>킥보드</a:t>
            </a:r>
            <a:r>
              <a:rPr lang="ko-KR" altLang="en-US" sz="1600" dirty="0"/>
              <a:t> 시장 </a:t>
            </a:r>
            <a:r>
              <a:rPr lang="en-US" altLang="ko-KR" sz="1600" dirty="0"/>
              <a:t>'</a:t>
            </a:r>
            <a:r>
              <a:rPr lang="ko-KR" altLang="en-US" sz="1600" dirty="0"/>
              <a:t>쟁탈전</a:t>
            </a:r>
            <a:r>
              <a:rPr lang="en-US" altLang="ko-KR" sz="1600" dirty="0"/>
              <a:t>'…</a:t>
            </a:r>
            <a:r>
              <a:rPr lang="ko-KR" altLang="en-US" sz="1600" dirty="0"/>
              <a:t>美 </a:t>
            </a:r>
            <a:r>
              <a:rPr lang="ko-KR" altLang="en-US" sz="1600" dirty="0" err="1"/>
              <a:t>유니콘도</a:t>
            </a:r>
            <a:r>
              <a:rPr lang="ko-KR" altLang="en-US" sz="1600" dirty="0"/>
              <a:t> 가세</a:t>
            </a:r>
          </a:p>
          <a:p>
            <a:r>
              <a:rPr lang="en-US" altLang="ko-KR" sz="1600" dirty="0">
                <a:hlinkClick r:id="rId4"/>
              </a:rPr>
              <a:t>https://news.mt.co.kr/mtview.php?no=2019081317335147067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3999224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619672" y="1178715"/>
            <a:ext cx="2286016" cy="64294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 smtClean="0">
                <a:latin typeface="나눔바른고딕" pitchFamily="50" charset="-127"/>
                <a:ea typeface="나눔바른고딕" pitchFamily="50" charset="-127"/>
              </a:rPr>
              <a:t>I N D E X</a:t>
            </a:r>
            <a:endParaRPr lang="ko-KR" altLang="en-US" sz="3200" b="1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3528" y="2214530"/>
            <a:ext cx="6120680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latinLnBrk="0" hangingPunct="0">
              <a:lnSpc>
                <a:spcPct val="150000"/>
              </a:lnSpc>
              <a:buFontTx/>
              <a:buAutoNum type="arabicPeriod"/>
            </a:pPr>
            <a:r>
              <a:rPr lang="ko-KR" altLang="en-US" sz="28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개요</a:t>
            </a:r>
            <a:endParaRPr lang="en-US" altLang="ko-KR" sz="2800" dirty="0" smtClean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342900" indent="-342900" latinLnBrk="0" hangingPunct="0">
              <a:lnSpc>
                <a:spcPct val="150000"/>
              </a:lnSpc>
              <a:buFontTx/>
              <a:buAutoNum type="arabicPeriod"/>
            </a:pPr>
            <a:r>
              <a:rPr lang="ko-KR" altLang="en-US" sz="2800" dirty="0" smtClean="0">
                <a:latin typeface="HY헤드라인M" panose="02030600000101010101" pitchFamily="18" charset="-127"/>
                <a:ea typeface="HY헤드라인M" panose="02030600000101010101" pitchFamily="18" charset="-127"/>
                <a:sym typeface="Calibri"/>
              </a:rPr>
              <a:t>기능 설명</a:t>
            </a:r>
            <a:endParaRPr lang="en-US" altLang="ko-KR" sz="2800" dirty="0" smtClean="0">
              <a:latin typeface="HY헤드라인M" panose="02030600000101010101" pitchFamily="18" charset="-127"/>
              <a:ea typeface="HY헤드라인M" panose="02030600000101010101" pitchFamily="18" charset="-127"/>
              <a:sym typeface="Calibri"/>
            </a:endParaRPr>
          </a:p>
          <a:p>
            <a:pPr marL="342900" indent="-342900" latinLnBrk="0" hangingPunct="0">
              <a:lnSpc>
                <a:spcPct val="150000"/>
              </a:lnSpc>
              <a:buFontTx/>
              <a:buAutoNum type="arabicPeriod"/>
            </a:pPr>
            <a:r>
              <a:rPr lang="ko-KR" altLang="en-US" sz="2800" dirty="0" smtClean="0">
                <a:latin typeface="HY헤드라인M" panose="02030600000101010101" pitchFamily="18" charset="-127"/>
                <a:ea typeface="HY헤드라인M" panose="02030600000101010101" pitchFamily="18" charset="-127"/>
                <a:sym typeface="Calibri"/>
              </a:rPr>
              <a:t>개발 과정</a:t>
            </a:r>
            <a:endParaRPr lang="en-US" altLang="ko-KR" sz="2800" dirty="0" smtClean="0">
              <a:latin typeface="HY헤드라인M" panose="02030600000101010101" pitchFamily="18" charset="-127"/>
              <a:ea typeface="HY헤드라인M" panose="02030600000101010101" pitchFamily="18" charset="-127"/>
              <a:sym typeface="Calibri"/>
            </a:endParaRPr>
          </a:p>
          <a:p>
            <a:pPr marL="342900" indent="-342900" latinLnBrk="0" hangingPunct="0">
              <a:lnSpc>
                <a:spcPct val="150000"/>
              </a:lnSpc>
              <a:buFontTx/>
              <a:buAutoNum type="arabicPeriod"/>
            </a:pPr>
            <a:r>
              <a:rPr lang="ko-KR" altLang="en-US" sz="2800" dirty="0" smtClean="0">
                <a:latin typeface="HY헤드라인M" panose="02030600000101010101" pitchFamily="18" charset="-127"/>
                <a:ea typeface="HY헤드라인M" panose="02030600000101010101" pitchFamily="18" charset="-127"/>
                <a:sym typeface="Calibri"/>
              </a:rPr>
              <a:t>시연 </a:t>
            </a:r>
            <a:r>
              <a:rPr lang="ko-KR" altLang="en-US" sz="2800" dirty="0" smtClean="0">
                <a:latin typeface="HY헤드라인M" panose="02030600000101010101" pitchFamily="18" charset="-127"/>
                <a:ea typeface="HY헤드라인M" panose="02030600000101010101" pitchFamily="18" charset="-127"/>
                <a:sym typeface="Calibri"/>
              </a:rPr>
              <a:t>영상</a:t>
            </a:r>
            <a:endParaRPr lang="en-US" altLang="ko-KR" sz="2800" dirty="0" smtClean="0">
              <a:latin typeface="HY헤드라인M" panose="02030600000101010101" pitchFamily="18" charset="-127"/>
              <a:ea typeface="HY헤드라인M" panose="02030600000101010101" pitchFamily="18" charset="-127"/>
              <a:sym typeface="Calibri"/>
            </a:endParaRPr>
          </a:p>
          <a:p>
            <a:pPr marL="342900" indent="-342900" latinLnBrk="0" hangingPunct="0">
              <a:lnSpc>
                <a:spcPct val="150000"/>
              </a:lnSpc>
              <a:buFontTx/>
              <a:buAutoNum type="arabicPeriod"/>
            </a:pPr>
            <a:r>
              <a:rPr lang="ko-KR" altLang="en-US" sz="2800" dirty="0" smtClean="0">
                <a:latin typeface="HY헤드라인M" panose="02030600000101010101" pitchFamily="18" charset="-127"/>
                <a:ea typeface="HY헤드라인M" panose="02030600000101010101" pitchFamily="18" charset="-127"/>
                <a:sym typeface="Calibri"/>
              </a:rPr>
              <a:t>시장 효과</a:t>
            </a:r>
            <a:endParaRPr lang="en-US" altLang="ko-KR" sz="2800" dirty="0" smtClean="0">
              <a:latin typeface="HY헤드라인M" panose="02030600000101010101" pitchFamily="18" charset="-127"/>
              <a:ea typeface="HY헤드라인M" panose="02030600000101010101" pitchFamily="18" charset="-127"/>
              <a:sym typeface="Calibri"/>
            </a:endParaRPr>
          </a:p>
          <a:p>
            <a:pPr marL="342900" indent="-342900" latinLnBrk="0" hangingPunct="0">
              <a:lnSpc>
                <a:spcPct val="150000"/>
              </a:lnSpc>
              <a:buFontTx/>
              <a:buAutoNum type="arabicPeriod"/>
            </a:pPr>
            <a:r>
              <a:rPr lang="ko-KR" altLang="en-US" sz="2800" dirty="0" smtClean="0">
                <a:latin typeface="HY헤드라인M" panose="02030600000101010101" pitchFamily="18" charset="-127"/>
                <a:ea typeface="HY헤드라인M" panose="02030600000101010101" pitchFamily="18" charset="-127"/>
                <a:sym typeface="Calibri"/>
              </a:rPr>
              <a:t>사용자 가이드</a:t>
            </a:r>
            <a:endParaRPr lang="en-US" altLang="ko-KR" sz="2800" dirty="0" smtClean="0">
              <a:latin typeface="HY헤드라인M" panose="02030600000101010101" pitchFamily="18" charset="-127"/>
              <a:ea typeface="HY헤드라인M" panose="02030600000101010101" pitchFamily="18" charset="-127"/>
              <a:sym typeface="Calibri"/>
            </a:endParaRPr>
          </a:p>
          <a:p>
            <a:pPr marL="342900" indent="-342900" latinLnBrk="0" hangingPunct="0">
              <a:lnSpc>
                <a:spcPct val="150000"/>
              </a:lnSpc>
              <a:buFontTx/>
              <a:buAutoNum type="arabicPeriod"/>
            </a:pPr>
            <a:r>
              <a:rPr lang="ko-KR" altLang="en-US" sz="2800" dirty="0" smtClean="0">
                <a:latin typeface="HY헤드라인M" panose="02030600000101010101" pitchFamily="18" charset="-127"/>
                <a:ea typeface="HY헤드라인M" panose="02030600000101010101" pitchFamily="18" charset="-127"/>
                <a:sym typeface="Calibri"/>
              </a:rPr>
              <a:t>출처 </a:t>
            </a:r>
            <a:endParaRPr lang="en-US" altLang="ko-KR" sz="2800" dirty="0" smtClean="0">
              <a:latin typeface="HY헤드라인M" panose="02030600000101010101" pitchFamily="18" charset="-127"/>
              <a:ea typeface="HY헤드라인M" panose="02030600000101010101" pitchFamily="18" charset="-127"/>
              <a:sym typeface="Calibri"/>
            </a:endParaRPr>
          </a:p>
        </p:txBody>
      </p:sp>
      <p:sp>
        <p:nvSpPr>
          <p:cNvPr id="9" name="직각 삼각형 8"/>
          <p:cNvSpPr/>
          <p:nvPr/>
        </p:nvSpPr>
        <p:spPr>
          <a:xfrm flipH="1">
            <a:off x="4571968" y="2214530"/>
            <a:ext cx="4572032" cy="4643471"/>
          </a:xfrm>
          <a:prstGeom prst="rtTriangle">
            <a:avLst/>
          </a:prstGeom>
          <a:solidFill>
            <a:schemeClr val="bg1">
              <a:lumMod val="85000"/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각 삼각형 9"/>
          <p:cNvSpPr/>
          <p:nvPr/>
        </p:nvSpPr>
        <p:spPr>
          <a:xfrm flipH="1" flipV="1">
            <a:off x="6189786" y="1"/>
            <a:ext cx="2954212" cy="3000372"/>
          </a:xfrm>
          <a:prstGeom prst="rtTriangle">
            <a:avLst/>
          </a:prstGeom>
          <a:solidFill>
            <a:schemeClr val="bg1">
              <a:lumMod val="75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58" y="792488"/>
            <a:ext cx="1586281" cy="158628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214282" y="641388"/>
            <a:ext cx="1928826" cy="1531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14282" y="191145"/>
            <a:ext cx="49337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01 </a:t>
            </a:r>
            <a:r>
              <a:rPr lang="ko-KR" alt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개요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484929" y="1053109"/>
            <a:ext cx="4392488" cy="2837556"/>
            <a:chOff x="484929" y="1053109"/>
            <a:chExt cx="4392488" cy="2837556"/>
          </a:xfrm>
        </p:grpSpPr>
        <p:sp>
          <p:nvSpPr>
            <p:cNvPr id="25" name="TextBox 24"/>
            <p:cNvSpPr txBox="1"/>
            <p:nvPr/>
          </p:nvSpPr>
          <p:spPr>
            <a:xfrm>
              <a:off x="484929" y="3429000"/>
              <a:ext cx="439248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 smtClean="0">
                  <a:solidFill>
                    <a:srgbClr val="F56859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퍼스널 </a:t>
              </a:r>
              <a:r>
                <a:rPr lang="ko-KR" altLang="en-US" sz="2400" dirty="0" err="1" smtClean="0">
                  <a:solidFill>
                    <a:srgbClr val="F56859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모빌리티</a:t>
              </a:r>
              <a:r>
                <a:rPr lang="ko-KR" altLang="en-US" sz="2400" dirty="0" smtClean="0">
                  <a:solidFill>
                    <a:srgbClr val="F56859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사업 증가</a:t>
              </a:r>
              <a:endParaRPr lang="ko-KR" altLang="en-US" sz="2400" dirty="0">
                <a:solidFill>
                  <a:srgbClr val="F56859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pic>
          <p:nvPicPr>
            <p:cNvPr id="1026" name="Picture 2" descr="C:\Users\Admin\Desktop\OSAM\ppt자료\전동킥보드 사업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3608" y="1053109"/>
              <a:ext cx="2808312" cy="22324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" name="그룹 2"/>
          <p:cNvGrpSpPr/>
          <p:nvPr/>
        </p:nvGrpSpPr>
        <p:grpSpPr>
          <a:xfrm>
            <a:off x="4753297" y="1052737"/>
            <a:ext cx="4057328" cy="2837928"/>
            <a:chOff x="4753297" y="1052737"/>
            <a:chExt cx="4057328" cy="2837928"/>
          </a:xfrm>
        </p:grpSpPr>
        <p:pic>
          <p:nvPicPr>
            <p:cNvPr id="17" name="Picture 3" descr="C:\Users\Admin\Desktop\OSAM\ppt자료\안전모 사고 5배증가.PN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r="-3420" b="68402"/>
            <a:stretch/>
          </p:blipFill>
          <p:spPr bwMode="auto">
            <a:xfrm>
              <a:off x="4753297" y="1052737"/>
              <a:ext cx="4057328" cy="13681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/>
            <p:cNvSpPr txBox="1"/>
            <p:nvPr/>
          </p:nvSpPr>
          <p:spPr>
            <a:xfrm>
              <a:off x="5107764" y="3429000"/>
              <a:ext cx="334839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 smtClean="0">
                  <a:solidFill>
                    <a:srgbClr val="F56859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전동 </a:t>
              </a:r>
              <a:r>
                <a:rPr lang="ko-KR" altLang="en-US" sz="2400" dirty="0" err="1" smtClean="0">
                  <a:solidFill>
                    <a:srgbClr val="F56859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킥보드</a:t>
              </a:r>
              <a:r>
                <a:rPr lang="en-US" altLang="ko-KR" sz="2400" dirty="0">
                  <a:solidFill>
                    <a:srgbClr val="F56859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</a:t>
              </a:r>
              <a:r>
                <a:rPr lang="ko-KR" altLang="en-US" sz="2400" dirty="0" smtClean="0">
                  <a:solidFill>
                    <a:srgbClr val="F56859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사고 증가</a:t>
              </a:r>
              <a:endParaRPr lang="ko-KR" altLang="en-US" sz="2400" dirty="0">
                <a:solidFill>
                  <a:srgbClr val="F56859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5652120" y="1208584"/>
              <a:ext cx="2520280" cy="21602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323528" y="4005064"/>
            <a:ext cx="4371975" cy="2398848"/>
            <a:chOff x="539949" y="1052736"/>
            <a:chExt cx="4371975" cy="2398848"/>
          </a:xfrm>
        </p:grpSpPr>
        <p:pic>
          <p:nvPicPr>
            <p:cNvPr id="24" name="Picture 3" descr="C:\Users\Admin\Desktop\OSAM\ppt자료\법률개정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9949" y="1052736"/>
              <a:ext cx="4371975" cy="1809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TextBox 25"/>
            <p:cNvSpPr txBox="1"/>
            <p:nvPr/>
          </p:nvSpPr>
          <p:spPr>
            <a:xfrm>
              <a:off x="1919957" y="2989919"/>
              <a:ext cx="16119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 smtClean="0">
                  <a:solidFill>
                    <a:srgbClr val="F56859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법률 개정</a:t>
              </a:r>
              <a:endParaRPr lang="ko-KR" altLang="en-US" sz="2400" dirty="0">
                <a:solidFill>
                  <a:srgbClr val="F56859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4978613" y="4005065"/>
            <a:ext cx="3606694" cy="2398847"/>
            <a:chOff x="4978613" y="4005065"/>
            <a:chExt cx="3606694" cy="2398847"/>
          </a:xfrm>
        </p:grpSpPr>
        <p:grpSp>
          <p:nvGrpSpPr>
            <p:cNvPr id="29" name="그룹 28"/>
            <p:cNvGrpSpPr/>
            <p:nvPr/>
          </p:nvGrpSpPr>
          <p:grpSpPr>
            <a:xfrm>
              <a:off x="4978613" y="4005065"/>
              <a:ext cx="3606694" cy="1809750"/>
              <a:chOff x="1475656" y="1412776"/>
              <a:chExt cx="5112568" cy="3906359"/>
            </a:xfrm>
          </p:grpSpPr>
          <p:pic>
            <p:nvPicPr>
              <p:cNvPr id="31" name="Picture 2" descr="C:\Users\Admin\Desktop\OSAM\ppt자료\헬멧 안쓰는 이유.PNG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75656" y="1412776"/>
                <a:ext cx="5112568" cy="39063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2" name="타원 31"/>
              <p:cNvSpPr/>
              <p:nvPr/>
            </p:nvSpPr>
            <p:spPr>
              <a:xfrm>
                <a:off x="3131840" y="1889795"/>
                <a:ext cx="1512168" cy="1449123"/>
              </a:xfrm>
              <a:prstGeom prst="ellipse">
                <a:avLst/>
              </a:prstGeom>
              <a:blipFill>
                <a:blip r:embed="rId6"/>
                <a:tile tx="0" ty="0" sx="100000" sy="100000" flip="none" algn="tl"/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직사각형 32"/>
              <p:cNvSpPr/>
              <p:nvPr/>
            </p:nvSpPr>
            <p:spPr>
              <a:xfrm>
                <a:off x="1494706" y="4528170"/>
                <a:ext cx="703171" cy="216024"/>
              </a:xfrm>
              <a:prstGeom prst="rect">
                <a:avLst/>
              </a:prstGeom>
              <a:solidFill>
                <a:schemeClr val="accent4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7" name="TextBox 36"/>
            <p:cNvSpPr txBox="1"/>
            <p:nvPr/>
          </p:nvSpPr>
          <p:spPr>
            <a:xfrm>
              <a:off x="5975981" y="5942247"/>
              <a:ext cx="19083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 smtClean="0">
                  <a:solidFill>
                    <a:srgbClr val="F56859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부정적 인식</a:t>
              </a:r>
              <a:endParaRPr lang="ko-KR" altLang="en-US" sz="2400" dirty="0">
                <a:solidFill>
                  <a:srgbClr val="F56859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42162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214282" y="641388"/>
            <a:ext cx="1928826" cy="1531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14282" y="191145"/>
            <a:ext cx="49337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01 </a:t>
            </a:r>
            <a:r>
              <a:rPr lang="ko-KR" alt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개요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808" y="1374676"/>
            <a:ext cx="3355377" cy="335537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82397" y="5013176"/>
            <a:ext cx="867819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 smtClean="0"/>
              <a:t>어떻게 사람들이</a:t>
            </a:r>
            <a:r>
              <a:rPr lang="en-US" altLang="ko-KR" sz="3200" b="1" dirty="0"/>
              <a:t> </a:t>
            </a:r>
            <a:r>
              <a:rPr lang="ko-KR" altLang="en-US" sz="3200" b="1" dirty="0" smtClean="0"/>
              <a:t>자발적으로 </a:t>
            </a:r>
            <a:endParaRPr lang="en-US" altLang="ko-KR" sz="3200" b="1" dirty="0" smtClean="0"/>
          </a:p>
          <a:p>
            <a:pPr algn="ctr"/>
            <a:r>
              <a:rPr lang="ko-KR" altLang="en-US" sz="3200" b="1" dirty="0" smtClean="0"/>
              <a:t>안전모를 착용하게 할 수 있을까</a:t>
            </a:r>
            <a:endParaRPr lang="ko-KR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2711803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14282" y="191145"/>
            <a:ext cx="39290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02</a:t>
            </a:r>
            <a:r>
              <a:rPr lang="ko-KR" alt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기능 설명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214282" y="641388"/>
            <a:ext cx="1928826" cy="1531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1763688" y="3861048"/>
            <a:ext cx="1980000" cy="1980000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1763688" y="1340768"/>
            <a:ext cx="1980000" cy="1980000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3923928" y="4705980"/>
            <a:ext cx="32386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solidFill>
                  <a:srgbClr val="F56859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2. </a:t>
            </a:r>
            <a:r>
              <a:rPr lang="ko-KR" altLang="en-US" sz="2800" b="1" dirty="0" err="1" smtClean="0">
                <a:solidFill>
                  <a:srgbClr val="F56859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네비게이션</a:t>
            </a:r>
            <a:endParaRPr lang="ko-KR" altLang="en-US" sz="2800" b="1" dirty="0">
              <a:solidFill>
                <a:srgbClr val="F56859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6796" y="4101186"/>
            <a:ext cx="1560063" cy="1560063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1412777"/>
            <a:ext cx="1526966" cy="1526967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861763" y="2060848"/>
            <a:ext cx="33123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solidFill>
                  <a:srgbClr val="F56859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sz="2800" b="1" dirty="0" smtClean="0">
                <a:solidFill>
                  <a:srgbClr val="F56859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경고 시스템</a:t>
            </a:r>
            <a:endParaRPr lang="ko-KR" altLang="en-US" sz="2800" b="1" dirty="0">
              <a:solidFill>
                <a:srgbClr val="F56859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85589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14282" y="191145"/>
            <a:ext cx="47087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02</a:t>
            </a:r>
            <a:r>
              <a:rPr lang="ko-KR" alt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기능 설명</a:t>
            </a:r>
            <a:endParaRPr lang="ko-KR" altLang="en-US" sz="2400" b="1" dirty="0">
              <a:solidFill>
                <a:schemeClr val="tx1">
                  <a:lumMod val="85000"/>
                  <a:lumOff val="1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214282" y="641388"/>
            <a:ext cx="1928826" cy="1531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2968" y="1864569"/>
            <a:ext cx="961200" cy="9612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623"/>
          <a:stretch/>
        </p:blipFill>
        <p:spPr>
          <a:xfrm>
            <a:off x="2447531" y="2629497"/>
            <a:ext cx="4337290" cy="131754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2240" y="2722908"/>
            <a:ext cx="1440000" cy="14400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6964" y="3573176"/>
            <a:ext cx="1440000" cy="1440000"/>
          </a:xfrm>
          <a:prstGeom prst="rect">
            <a:avLst/>
          </a:prstGeom>
        </p:spPr>
      </p:pic>
      <p:sp>
        <p:nvSpPr>
          <p:cNvPr id="10" name="타원 9"/>
          <p:cNvSpPr/>
          <p:nvPr/>
        </p:nvSpPr>
        <p:spPr>
          <a:xfrm>
            <a:off x="4788026" y="3514998"/>
            <a:ext cx="45719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426"/>
          <a:stretch/>
        </p:blipFill>
        <p:spPr>
          <a:xfrm>
            <a:off x="3059834" y="3933057"/>
            <a:ext cx="3026377" cy="219636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081" y="2471495"/>
            <a:ext cx="1440000" cy="144000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805" y="3479765"/>
            <a:ext cx="1440000" cy="144000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832" y="1792561"/>
            <a:ext cx="961200" cy="961200"/>
          </a:xfrm>
          <a:prstGeom prst="rect">
            <a:avLst/>
          </a:prstGeom>
          <a:noFill/>
        </p:spPr>
      </p:pic>
      <p:sp>
        <p:nvSpPr>
          <p:cNvPr id="15" name="TextBox 14"/>
          <p:cNvSpPr txBox="1"/>
          <p:nvPr/>
        </p:nvSpPr>
        <p:spPr>
          <a:xfrm>
            <a:off x="4882326" y="1465041"/>
            <a:ext cx="14424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>
                <a:latin typeface="Cambria" panose="02040503050406030204" pitchFamily="18" charset="0"/>
                <a:ea typeface="휴먼명조" panose="02010504000101010101" pitchFamily="2" charset="-127"/>
              </a:rPr>
              <a:t>Front - Buzzer</a:t>
            </a:r>
            <a:endParaRPr lang="ko-KR" altLang="en-US" sz="1400" b="1" dirty="0" smtClean="0">
              <a:latin typeface="Cambria" panose="02040503050406030204" pitchFamily="18" charset="0"/>
              <a:ea typeface="휴먼명조" panose="02010504000101010101" pitchFamily="2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819190" y="1484785"/>
            <a:ext cx="14424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>
                <a:latin typeface="Cambria" panose="02040503050406030204" pitchFamily="18" charset="0"/>
                <a:ea typeface="돋움" panose="020B0600000101010101" pitchFamily="50" charset="-127"/>
              </a:rPr>
              <a:t>Back - LED</a:t>
            </a:r>
            <a:endParaRPr lang="ko-KR" altLang="en-US" sz="1400" b="1" dirty="0" smtClean="0">
              <a:latin typeface="Cambria" panose="02040503050406030204" pitchFamily="18" charset="0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68970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14282" y="191145"/>
            <a:ext cx="47087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02 </a:t>
            </a:r>
            <a:r>
              <a:rPr lang="ko-KR" alt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기능 설명</a:t>
            </a:r>
            <a:endParaRPr lang="ko-KR" altLang="en-US" sz="2400" b="1" dirty="0">
              <a:solidFill>
                <a:schemeClr val="tx1">
                  <a:lumMod val="85000"/>
                  <a:lumOff val="1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214282" y="641388"/>
            <a:ext cx="1928826" cy="1531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377" y="1444459"/>
            <a:ext cx="3474583" cy="4571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" name="그룹 7"/>
          <p:cNvGrpSpPr/>
          <p:nvPr/>
        </p:nvGrpSpPr>
        <p:grpSpPr>
          <a:xfrm>
            <a:off x="4725806" y="4168137"/>
            <a:ext cx="1345193" cy="1944769"/>
            <a:chOff x="7020274" y="4368326"/>
            <a:chExt cx="1345193" cy="1944769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20274" y="4368326"/>
              <a:ext cx="1345193" cy="1345193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7362951" y="5943763"/>
              <a:ext cx="6598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Left</a:t>
              </a:r>
              <a:endParaRPr lang="ko-KR" altLang="en-US" dirty="0"/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6559746" y="4128002"/>
            <a:ext cx="1345193" cy="1944770"/>
            <a:chOff x="7895740" y="4368325"/>
            <a:chExt cx="1345193" cy="1944770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95740" y="4368325"/>
              <a:ext cx="1345193" cy="1345193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8167665" y="5943763"/>
              <a:ext cx="7864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smtClean="0"/>
                <a:t>Right</a:t>
              </a:r>
              <a:endParaRPr lang="ko-KR" altLang="en-US" dirty="0"/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5398403" y="1443646"/>
            <a:ext cx="2208990" cy="1894166"/>
            <a:chOff x="2435018" y="4418929"/>
            <a:chExt cx="2208990" cy="1894166"/>
          </a:xfrm>
        </p:grpSpPr>
        <p:sp>
          <p:nvSpPr>
            <p:cNvPr id="17" name="TextBox 16"/>
            <p:cNvSpPr txBox="1"/>
            <p:nvPr/>
          </p:nvSpPr>
          <p:spPr>
            <a:xfrm>
              <a:off x="2435018" y="5943763"/>
              <a:ext cx="22089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smtClean="0"/>
                <a:t>Find</a:t>
              </a:r>
              <a:r>
                <a:rPr lang="ko-KR" altLang="en-US" dirty="0" smtClean="0"/>
                <a:t> </a:t>
              </a:r>
              <a:r>
                <a:rPr lang="en-US" altLang="ko-KR" dirty="0" smtClean="0"/>
                <a:t>Direction</a:t>
              </a:r>
            </a:p>
          </p:txBody>
        </p:sp>
        <p:sp>
          <p:nvSpPr>
            <p:cNvPr id="18" name="타원 17"/>
            <p:cNvSpPr/>
            <p:nvPr/>
          </p:nvSpPr>
          <p:spPr>
            <a:xfrm>
              <a:off x="2781740" y="4418929"/>
              <a:ext cx="1487218" cy="1444391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36865" y="4581784"/>
              <a:ext cx="1203089" cy="1203089"/>
            </a:xfrm>
            <a:prstGeom prst="rect">
              <a:avLst/>
            </a:prstGeom>
          </p:spPr>
        </p:pic>
      </p:grpSp>
      <p:sp>
        <p:nvSpPr>
          <p:cNvPr id="2" name="TextBox 1"/>
          <p:cNvSpPr txBox="1"/>
          <p:nvPr/>
        </p:nvSpPr>
        <p:spPr>
          <a:xfrm>
            <a:off x="2300072" y="1421835"/>
            <a:ext cx="2768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bg1">
                    <a:lumMod val="65000"/>
                  </a:schemeClr>
                </a:solidFill>
              </a:rPr>
              <a:t>“</a:t>
            </a:r>
            <a:r>
              <a:rPr lang="ko-KR" altLang="en-US" b="1" dirty="0" smtClean="0">
                <a:solidFill>
                  <a:schemeClr val="bg1">
                    <a:lumMod val="65000"/>
                  </a:schemeClr>
                </a:solidFill>
              </a:rPr>
              <a:t>집에 가고 싶어요 </a:t>
            </a:r>
            <a:r>
              <a:rPr lang="ko-KR" altLang="en-US" b="1" dirty="0" err="1" smtClean="0">
                <a:solidFill>
                  <a:schemeClr val="bg1">
                    <a:lumMod val="65000"/>
                  </a:schemeClr>
                </a:solidFill>
              </a:rPr>
              <a:t>ㅠㅠ</a:t>
            </a:r>
            <a:r>
              <a:rPr lang="en-US" altLang="ko-KR" b="1" dirty="0" smtClean="0">
                <a:solidFill>
                  <a:schemeClr val="bg1">
                    <a:lumMod val="65000"/>
                  </a:schemeClr>
                </a:solidFill>
              </a:rPr>
              <a:t>”</a:t>
            </a:r>
            <a:endParaRPr lang="ko-KR" altLang="en-US" b="1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14282" y="191145"/>
            <a:ext cx="42857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03</a:t>
            </a:r>
            <a:r>
              <a:rPr lang="ko-KR" alt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개발 과정</a:t>
            </a:r>
            <a:endParaRPr lang="en-US" altLang="ko-KR" sz="2400" b="1" dirty="0" smtClean="0">
              <a:solidFill>
                <a:schemeClr val="tx1">
                  <a:lumMod val="85000"/>
                  <a:lumOff val="1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214282" y="641388"/>
            <a:ext cx="1928826" cy="1531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2" descr="C:\Users\Admin\Desktop\OSAM\BlockDiagram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980728"/>
            <a:ext cx="8379802" cy="552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8545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14282" y="191145"/>
            <a:ext cx="39290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03</a:t>
            </a:r>
            <a:r>
              <a:rPr lang="ko-KR" alt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개발 과정</a:t>
            </a:r>
            <a:endParaRPr lang="en-US" altLang="ko-KR" sz="2400" b="1" dirty="0" smtClean="0">
              <a:solidFill>
                <a:schemeClr val="tx1">
                  <a:lumMod val="85000"/>
                  <a:lumOff val="1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214282" y="641388"/>
            <a:ext cx="1928826" cy="1531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50" y="652808"/>
            <a:ext cx="6702313" cy="596987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198" y="764705"/>
            <a:ext cx="1354814" cy="1354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152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1303</TotalTime>
  <Words>266</Words>
  <Application>Microsoft Office PowerPoint</Application>
  <PresentationFormat>화면 슬라이드 쇼(4:3)</PresentationFormat>
  <Paragraphs>92</Paragraphs>
  <Slides>16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8" baseType="lpstr">
      <vt:lpstr>굴림</vt:lpstr>
      <vt:lpstr>Arial</vt:lpstr>
      <vt:lpstr>나눔바른고딕</vt:lpstr>
      <vt:lpstr>HY헤드라인M</vt:lpstr>
      <vt:lpstr>한컴 소망 B</vt:lpstr>
      <vt:lpstr>Calibri</vt:lpstr>
      <vt:lpstr>맑은 고딕</vt:lpstr>
      <vt:lpstr>휴먼명조</vt:lpstr>
      <vt:lpstr>Cambria</vt:lpstr>
      <vt:lpstr>돋움</vt:lpstr>
      <vt:lpstr>함초롬돋움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owner</dc:creator>
  <cp:lastModifiedBy>Admin</cp:lastModifiedBy>
  <cp:revision>67</cp:revision>
  <dcterms:created xsi:type="dcterms:W3CDTF">2017-12-22T07:52:26Z</dcterms:created>
  <dcterms:modified xsi:type="dcterms:W3CDTF">2019-10-24T17:02:01Z</dcterms:modified>
</cp:coreProperties>
</file>